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9"/>
  </p:notesMasterIdLst>
  <p:handoutMasterIdLst>
    <p:handoutMasterId r:id="rId10"/>
  </p:handoutMasterIdLst>
  <p:sldIdLst>
    <p:sldId id="269" r:id="rId3"/>
    <p:sldId id="304" r:id="rId4"/>
    <p:sldId id="274" r:id="rId5"/>
    <p:sldId id="276" r:id="rId6"/>
    <p:sldId id="281" r:id="rId7"/>
    <p:sldId id="319" r:id="rId8"/>
  </p:sldIdLst>
  <p:sldSz cx="9144000" cy="5143500" type="screen16x9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2171" autoAdjust="0"/>
  </p:normalViewPr>
  <p:slideViewPr>
    <p:cSldViewPr>
      <p:cViewPr varScale="1">
        <p:scale>
          <a:sx n="122" d="100"/>
          <a:sy n="122" d="100"/>
        </p:scale>
        <p:origin x="-58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15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C99E6-FF8E-47FC-A90F-8240D10777F7}" type="datetimeFigureOut">
              <a:rPr lang="nl-NL" smtClean="0"/>
              <a:t>15-5-2017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90E3C-4C8B-49DD-B0DB-38A0B7F19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465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8FC5D-BD50-4030-93A1-732C4C43E965}" type="datetimeFigureOut">
              <a:rPr lang="nl-NL" smtClean="0"/>
              <a:t>15-5-2017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DCE25-FAFF-4D97-A611-659B29446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37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67E79-8A6E-4EC9-81BD-5B3434BCACA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58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AM is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citymarketing </a:t>
            </a:r>
            <a:r>
              <a:rPr lang="nl-NL" baseline="0" dirty="0" err="1"/>
              <a:t>organization</a:t>
            </a:r>
            <a:r>
              <a:rPr lang="nl-NL" baseline="0" dirty="0"/>
              <a:t> of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amsterdam</a:t>
            </a:r>
            <a:r>
              <a:rPr lang="nl-NL" baseline="0" dirty="0"/>
              <a:t> </a:t>
            </a:r>
            <a:r>
              <a:rPr lang="nl-NL" baseline="0" dirty="0" err="1"/>
              <a:t>metropolitan</a:t>
            </a:r>
            <a:r>
              <a:rPr lang="nl-NL" baseline="0" dirty="0"/>
              <a:t> area; </a:t>
            </a:r>
            <a:r>
              <a:rPr lang="nl-NL" baseline="0" dirty="0" err="1"/>
              <a:t>focusing</a:t>
            </a:r>
            <a:r>
              <a:rPr lang="nl-NL" baseline="0" dirty="0"/>
              <a:t> on promoting </a:t>
            </a:r>
            <a:r>
              <a:rPr lang="nl-NL" baseline="0" dirty="0" err="1"/>
              <a:t>amsterdam</a:t>
            </a:r>
            <a:r>
              <a:rPr lang="nl-NL" baseline="0" dirty="0"/>
              <a:t> </a:t>
            </a:r>
            <a:r>
              <a:rPr lang="nl-NL" baseline="0" dirty="0" err="1"/>
              <a:t>towards</a:t>
            </a:r>
            <a:r>
              <a:rPr lang="nl-NL" baseline="0" dirty="0"/>
              <a:t> 3 target </a:t>
            </a:r>
            <a:r>
              <a:rPr lang="nl-NL" baseline="0" dirty="0" err="1"/>
              <a:t>groups</a:t>
            </a:r>
            <a:r>
              <a:rPr lang="nl-NL" baseline="0" dirty="0"/>
              <a:t>. These make up </a:t>
            </a:r>
            <a:r>
              <a:rPr lang="nl-NL" baseline="0" dirty="0" err="1"/>
              <a:t>the</a:t>
            </a:r>
            <a:r>
              <a:rPr lang="nl-NL" baseline="0" dirty="0"/>
              <a:t> soul of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city</a:t>
            </a:r>
            <a:r>
              <a:rPr lang="nl-NL" baseline="0" dirty="0"/>
              <a:t>. In order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a </a:t>
            </a:r>
            <a:r>
              <a:rPr lang="nl-NL" baseline="0" dirty="0" err="1"/>
              <a:t>sustainable</a:t>
            </a:r>
            <a:r>
              <a:rPr lang="nl-NL" baseline="0" dirty="0"/>
              <a:t> </a:t>
            </a:r>
            <a:r>
              <a:rPr lang="nl-NL" baseline="0" dirty="0" err="1"/>
              <a:t>destination</a:t>
            </a:r>
            <a:r>
              <a:rPr lang="nl-NL" baseline="0" dirty="0"/>
              <a:t>, </a:t>
            </a:r>
            <a:r>
              <a:rPr lang="nl-NL" baseline="0" dirty="0" err="1"/>
              <a:t>there</a:t>
            </a:r>
            <a:r>
              <a:rPr lang="nl-NL" baseline="0" dirty="0"/>
              <a:t> </a:t>
            </a:r>
            <a:r>
              <a:rPr lang="nl-NL" baseline="0" dirty="0" err="1"/>
              <a:t>should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a right </a:t>
            </a:r>
            <a:r>
              <a:rPr lang="nl-NL" baseline="0" dirty="0" err="1"/>
              <a:t>balance</a:t>
            </a:r>
            <a:r>
              <a:rPr lang="nl-NL" baseline="0" dirty="0"/>
              <a:t> in </a:t>
            </a:r>
            <a:r>
              <a:rPr lang="nl-NL" baseline="0" dirty="0" err="1"/>
              <a:t>between</a:t>
            </a:r>
            <a:r>
              <a:rPr lang="nl-NL" baseline="0" dirty="0"/>
              <a:t> the </a:t>
            </a:r>
            <a:r>
              <a:rPr lang="nl-NL" baseline="0" dirty="0" err="1"/>
              <a:t>three</a:t>
            </a:r>
            <a:r>
              <a:rPr lang="nl-NL" baseline="0" dirty="0"/>
              <a:t> of </a:t>
            </a:r>
            <a:r>
              <a:rPr lang="nl-NL" baseline="0" dirty="0" err="1" smtClean="0"/>
              <a:t>them</a:t>
            </a:r>
            <a:endParaRPr lang="nl-NL" baseline="0" dirty="0" smtClean="0"/>
          </a:p>
          <a:p>
            <a:endParaRPr lang="nl-N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However</a:t>
            </a:r>
            <a:r>
              <a:rPr lang="nl-NL" dirty="0" smtClean="0"/>
              <a:t>, </a:t>
            </a:r>
            <a:r>
              <a:rPr lang="nl-NL" dirty="0" err="1" smtClean="0"/>
              <a:t>currently</a:t>
            </a:r>
            <a:r>
              <a:rPr lang="nl-NL" dirty="0" smtClean="0"/>
              <a:t> </a:t>
            </a:r>
            <a:r>
              <a:rPr lang="nl-NL" dirty="0" err="1" smtClean="0"/>
              <a:t>there</a:t>
            </a:r>
            <a:r>
              <a:rPr lang="nl-NL" dirty="0" smtClean="0"/>
              <a:t> is no right </a:t>
            </a:r>
            <a:r>
              <a:rPr lang="nl-NL" dirty="0" err="1" smtClean="0"/>
              <a:t>balance</a:t>
            </a:r>
            <a:r>
              <a:rPr lang="nl-NL" dirty="0" smtClean="0"/>
              <a:t>. Intense </a:t>
            </a:r>
            <a:r>
              <a:rPr lang="nl-NL" dirty="0" err="1" smtClean="0"/>
              <a:t>politcal</a:t>
            </a:r>
            <a:r>
              <a:rPr lang="nl-NL" dirty="0" smtClean="0"/>
              <a:t> </a:t>
            </a:r>
            <a:r>
              <a:rPr lang="nl-NL" dirty="0" err="1" smtClean="0"/>
              <a:t>discussions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the </a:t>
            </a:r>
            <a:r>
              <a:rPr lang="nl-NL" dirty="0" err="1" smtClean="0"/>
              <a:t>number</a:t>
            </a:r>
            <a:r>
              <a:rPr lang="nl-NL" dirty="0" smtClean="0"/>
              <a:t> of </a:t>
            </a:r>
            <a:r>
              <a:rPr lang="nl-NL" dirty="0" err="1" smtClean="0"/>
              <a:t>visitors</a:t>
            </a:r>
            <a:r>
              <a:rPr lang="nl-NL" dirty="0" smtClean="0"/>
              <a:t>. </a:t>
            </a:r>
            <a:r>
              <a:rPr lang="nl-NL" dirty="0" err="1" smtClean="0"/>
              <a:t>So</a:t>
            </a:r>
            <a:r>
              <a:rPr lang="nl-NL" dirty="0" smtClean="0"/>
              <a:t>, we are </a:t>
            </a:r>
            <a:r>
              <a:rPr lang="nl-NL" dirty="0" err="1" smtClean="0"/>
              <a:t>looking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find</a:t>
            </a:r>
            <a:r>
              <a:rPr lang="nl-NL" dirty="0" smtClean="0"/>
              <a:t> </a:t>
            </a:r>
            <a:r>
              <a:rPr lang="nl-NL" dirty="0" err="1" smtClean="0"/>
              <a:t>ways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try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minmize</a:t>
            </a:r>
            <a:r>
              <a:rPr lang="nl-NL" dirty="0" smtClean="0"/>
              <a:t> the </a:t>
            </a:r>
            <a:r>
              <a:rPr lang="nl-NL" dirty="0" err="1" smtClean="0"/>
              <a:t>negative</a:t>
            </a:r>
            <a:r>
              <a:rPr lang="nl-NL" dirty="0" smtClean="0"/>
              <a:t> impacts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CE25-FAFF-4D97-A611-659B29446E6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85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solutions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spreading</a:t>
            </a:r>
            <a:r>
              <a:rPr lang="nl-NL" dirty="0"/>
              <a:t> of </a:t>
            </a:r>
            <a:r>
              <a:rPr lang="nl-NL" dirty="0" err="1"/>
              <a:t>visitors</a:t>
            </a:r>
            <a:r>
              <a:rPr lang="nl-NL" dirty="0"/>
              <a:t> over a </a:t>
            </a:r>
            <a:r>
              <a:rPr lang="nl-NL" dirty="0" err="1"/>
              <a:t>bigger</a:t>
            </a:r>
            <a:r>
              <a:rPr lang="nl-NL" dirty="0"/>
              <a:t> area. We </a:t>
            </a:r>
            <a:r>
              <a:rPr lang="nl-NL" dirty="0" err="1"/>
              <a:t>therefor</a:t>
            </a:r>
            <a:r>
              <a:rPr lang="nl-NL" dirty="0"/>
              <a:t> </a:t>
            </a:r>
            <a:r>
              <a:rPr lang="nl-NL" dirty="0" err="1"/>
              <a:t>started</a:t>
            </a:r>
            <a:r>
              <a:rPr lang="nl-NL" dirty="0"/>
              <a:t> a project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aims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stimulate</a:t>
            </a:r>
            <a:r>
              <a:rPr lang="nl-NL" dirty="0"/>
              <a:t>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visitors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city</a:t>
            </a:r>
            <a:r>
              <a:rPr lang="nl-NL" dirty="0"/>
              <a:t> </a:t>
            </a:r>
            <a:r>
              <a:rPr lang="nl-NL" dirty="0" err="1"/>
              <a:t>centre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surrounding</a:t>
            </a:r>
            <a:r>
              <a:rPr lang="nl-NL" dirty="0"/>
              <a:t> </a:t>
            </a:r>
            <a:r>
              <a:rPr lang="nl-NL" dirty="0" err="1"/>
              <a:t>region</a:t>
            </a:r>
            <a:r>
              <a:rPr lang="nl-NL" dirty="0"/>
              <a:t>. In order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achieve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, we </a:t>
            </a:r>
            <a:r>
              <a:rPr lang="nl-NL" dirty="0" err="1"/>
              <a:t>decided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call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region</a:t>
            </a:r>
            <a:r>
              <a:rPr lang="nl-NL" dirty="0"/>
              <a:t> ‘Amsterdam’ as well, </a:t>
            </a:r>
            <a:r>
              <a:rPr lang="nl-NL" dirty="0" err="1"/>
              <a:t>linking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destination</a:t>
            </a:r>
            <a:r>
              <a:rPr lang="nl-NL" dirty="0"/>
              <a:t> of Amsterdam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CE25-FAFF-4D97-A611-659B29446E6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87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thing we did was to bring focus in the marketing and also show the diversity of the region. And this is what we came up with. A sustainable and integrated marketing concept for the whole destination Amsterdam. 16 areas were created into characters in order to improve the product. </a:t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market Amsterdam abroad a layer of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themes was introduced, keeping the interests of the visitor in mind. </a:t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development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this took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a year to realize, because we wanted to have a sustainable concept and have the backing and support of all key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endParaRPr lang="nl-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67E79-8A6E-4EC9-81BD-5B3434BCACA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23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share two practical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examples. 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Muiderslot Castle is located in the village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15 minutes from the city centre of Amsterdam.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castle decided in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give the Muiderslot a new international name in its promotion, linking it to the destination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Amsterdam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Amsterdam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Castle Muiderslot.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name change proved to be the linking pin for attracting more international visitors out of Amsterdam. By using its name as a reference to Amsterdam, the perception of distance became smaller.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result?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international visitors to the Muiderslot more than doubled since the name change.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67E79-8A6E-4EC9-81BD-5B3434BCACA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09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2. In order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stimulate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visitors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explore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region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necessary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have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easy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</a:t>
            </a:r>
            <a:r>
              <a:rPr lang="nl-NL" baseline="0" dirty="0" smtClean="0"/>
              <a:t> public transport </a:t>
            </a:r>
            <a:r>
              <a:rPr lang="nl-NL" baseline="0" dirty="0" err="1" smtClean="0"/>
              <a:t>network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Therefor</a:t>
            </a:r>
            <a:r>
              <a:rPr lang="nl-NL" baseline="0" dirty="0" smtClean="0"/>
              <a:t> we have been </a:t>
            </a:r>
            <a:r>
              <a:rPr lang="nl-NL" baseline="0" dirty="0" err="1" smtClean="0"/>
              <a:t>working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public transport companies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remove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barriers</a:t>
            </a:r>
            <a:r>
              <a:rPr lang="nl-NL" baseline="0" dirty="0" smtClean="0"/>
              <a:t>. We </a:t>
            </a:r>
            <a:r>
              <a:rPr lang="nl-NL" baseline="0" dirty="0" err="1" smtClean="0"/>
              <a:t>developed</a:t>
            </a:r>
            <a:r>
              <a:rPr lang="nl-NL" baseline="0" dirty="0" smtClean="0"/>
              <a:t> 1 public transport ticket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used</a:t>
            </a:r>
            <a:r>
              <a:rPr lang="nl-NL" baseline="0" dirty="0" smtClean="0"/>
              <a:t> in Amsterdam </a:t>
            </a:r>
            <a:r>
              <a:rPr lang="nl-NL" baseline="0" dirty="0" err="1" smtClean="0"/>
              <a:t>ánd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region</a:t>
            </a:r>
            <a:r>
              <a:rPr lang="nl-NL" baseline="0" dirty="0" smtClean="0"/>
              <a:t> (bus, tram, metro, train)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1 </a:t>
            </a:r>
            <a:r>
              <a:rPr lang="nl-NL" baseline="0" dirty="0" err="1" smtClean="0"/>
              <a:t>fixed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price</a:t>
            </a:r>
            <a:r>
              <a:rPr lang="nl-NL" baseline="0" dirty="0" smtClean="0"/>
              <a:t>. </a:t>
            </a:r>
          </a:p>
          <a:p>
            <a:endParaRPr lang="nl-NL" baseline="0" dirty="0" smtClean="0"/>
          </a:p>
          <a:p>
            <a:pPr marL="0" indent="0">
              <a:buFontTx/>
              <a:buNone/>
            </a:pP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branding of bus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help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goal. We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inspiring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bus line 391.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bus line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Amsterdam Central Station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Zaanse Schans,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most populair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attractions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Netherlands. </a:t>
            </a:r>
            <a:b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 the bus line was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bus line 391. The public transport company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 the name of the bus line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area: Industrial Heritage.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foreign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passengers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bus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93%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busses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amenities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inhabitants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Tx/>
              <a:buChar char="-"/>
            </a:pPr>
            <a:endParaRPr lang="nl-NL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DCE25-FAFF-4D97-A611-659B29446E6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7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 userDrawn="1"/>
        </p:nvSpPr>
        <p:spPr>
          <a:xfrm>
            <a:off x="454" y="411511"/>
            <a:ext cx="5300172" cy="1328165"/>
          </a:xfrm>
          <a:custGeom>
            <a:avLst/>
            <a:gdLst>
              <a:gd name="connsiteX0" fmla="*/ 0 w 5292080"/>
              <a:gd name="connsiteY0" fmla="*/ 0 h 1277273"/>
              <a:gd name="connsiteX1" fmla="*/ 5292080 w 5292080"/>
              <a:gd name="connsiteY1" fmla="*/ 0 h 1277273"/>
              <a:gd name="connsiteX2" fmla="*/ 5292080 w 5292080"/>
              <a:gd name="connsiteY2" fmla="*/ 1277273 h 1277273"/>
              <a:gd name="connsiteX3" fmla="*/ 0 w 5292080"/>
              <a:gd name="connsiteY3" fmla="*/ 1277273 h 1277273"/>
              <a:gd name="connsiteX4" fmla="*/ 0 w 5292080"/>
              <a:gd name="connsiteY4" fmla="*/ 0 h 1277273"/>
              <a:gd name="connsiteX0" fmla="*/ 0 w 5292080"/>
              <a:gd name="connsiteY0" fmla="*/ 0 h 1770887"/>
              <a:gd name="connsiteX1" fmla="*/ 5292080 w 5292080"/>
              <a:gd name="connsiteY1" fmla="*/ 0 h 1770887"/>
              <a:gd name="connsiteX2" fmla="*/ 5292080 w 5292080"/>
              <a:gd name="connsiteY2" fmla="*/ 1770887 h 1770887"/>
              <a:gd name="connsiteX3" fmla="*/ 0 w 5292080"/>
              <a:gd name="connsiteY3" fmla="*/ 1277273 h 1770887"/>
              <a:gd name="connsiteX4" fmla="*/ 0 w 5292080"/>
              <a:gd name="connsiteY4" fmla="*/ 0 h 1770887"/>
              <a:gd name="connsiteX0" fmla="*/ 8092 w 5300172"/>
              <a:gd name="connsiteY0" fmla="*/ 0 h 1770887"/>
              <a:gd name="connsiteX1" fmla="*/ 5300172 w 5300172"/>
              <a:gd name="connsiteY1" fmla="*/ 0 h 1770887"/>
              <a:gd name="connsiteX2" fmla="*/ 5300172 w 5300172"/>
              <a:gd name="connsiteY2" fmla="*/ 1770887 h 1770887"/>
              <a:gd name="connsiteX3" fmla="*/ 0 w 5300172"/>
              <a:gd name="connsiteY3" fmla="*/ 1770887 h 1770887"/>
              <a:gd name="connsiteX4" fmla="*/ 8092 w 5300172"/>
              <a:gd name="connsiteY4" fmla="*/ 0 h 17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0172" h="1770887">
                <a:moveTo>
                  <a:pt x="8092" y="0"/>
                </a:moveTo>
                <a:lnTo>
                  <a:pt x="5300172" y="0"/>
                </a:lnTo>
                <a:lnTo>
                  <a:pt x="5300172" y="1770887"/>
                </a:lnTo>
                <a:lnTo>
                  <a:pt x="0" y="1770887"/>
                </a:lnTo>
                <a:cubicBezTo>
                  <a:pt x="2697" y="1180591"/>
                  <a:pt x="5395" y="590296"/>
                  <a:pt x="80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nl-NL" sz="2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nl-NL" sz="2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0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lang="nl-NL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8546" y="703499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942"/>
            <a:ext cx="2088232" cy="22883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97294" y="843558"/>
            <a:ext cx="4950770" cy="385119"/>
          </a:xfrm>
        </p:spPr>
        <p:txBody>
          <a:bodyPr>
            <a:noAutofit/>
          </a:bodyPr>
          <a:lstStyle>
            <a:lvl1pPr algn="l"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1221600"/>
            <a:ext cx="4968552" cy="4857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93390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411510"/>
            <a:ext cx="52920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30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0" y="95157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197294" y="411511"/>
            <a:ext cx="4950770" cy="385119"/>
          </a:xfrm>
        </p:spPr>
        <p:txBody>
          <a:bodyPr>
            <a:noAutofit/>
          </a:bodyPr>
          <a:lstStyle>
            <a:lvl1pPr algn="l">
              <a:defRPr sz="26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Hoofdstuk 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ullets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426915"/>
            <a:ext cx="5292080" cy="214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30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0" y="95157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3"/>
          <p:cNvSpPr>
            <a:spLocks noGrp="1"/>
          </p:cNvSpPr>
          <p:nvPr>
            <p:ph type="title" hasCustomPrompt="1"/>
          </p:nvPr>
        </p:nvSpPr>
        <p:spPr>
          <a:xfrm>
            <a:off x="228509" y="417542"/>
            <a:ext cx="4950770" cy="385119"/>
          </a:xfrm>
        </p:spPr>
        <p:txBody>
          <a:bodyPr>
            <a:no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</a:t>
            </a:r>
          </a:p>
        </p:txBody>
      </p:sp>
      <p:sp>
        <p:nvSpPr>
          <p:cNvPr id="19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86" y="951572"/>
            <a:ext cx="5012878" cy="1080269"/>
          </a:xfrm>
        </p:spPr>
        <p:txBody>
          <a:bodyPr>
            <a:normAutofit/>
          </a:bodyPr>
          <a:lstStyle>
            <a:lvl1pPr marL="457165" indent="-457165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892" indent="-285728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ullets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1491630"/>
            <a:ext cx="5292080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30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0" y="203169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79512" y="1599643"/>
            <a:ext cx="4950770" cy="385119"/>
          </a:xfrm>
        </p:spPr>
        <p:txBody>
          <a:bodyPr>
            <a:no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2031692"/>
            <a:ext cx="5012878" cy="1080269"/>
          </a:xfrm>
        </p:spPr>
        <p:txBody>
          <a:bodyPr>
            <a:normAutofit/>
          </a:bodyPr>
          <a:lstStyle>
            <a:lvl1pPr marL="457165" indent="-457165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892" indent="-285728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08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voor losse plaatjes/grafieke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0" y="95157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3"/>
          <p:cNvSpPr>
            <a:spLocks noGrp="1"/>
          </p:cNvSpPr>
          <p:nvPr>
            <p:ph type="title" hasCustomPrompt="1"/>
          </p:nvPr>
        </p:nvSpPr>
        <p:spPr>
          <a:xfrm>
            <a:off x="179514" y="465517"/>
            <a:ext cx="8424936" cy="385119"/>
          </a:xfrm>
        </p:spPr>
        <p:txBody>
          <a:bodyPr>
            <a:noAutofit/>
          </a:bodyPr>
          <a:lstStyle>
            <a:lvl1pPr algn="l">
              <a:defRPr sz="24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 voor losse plaatjes/grafieken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1383471"/>
            <a:ext cx="4464496" cy="1080269"/>
          </a:xfrm>
        </p:spPr>
        <p:txBody>
          <a:bodyPr>
            <a:normAutofit/>
          </a:bodyPr>
          <a:lstStyle>
            <a:lvl1pPr marL="457165" indent="-457165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892" indent="-285728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Sub </a:t>
            </a:r>
            <a:r>
              <a:rPr 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bullet</a:t>
            </a:r>
            <a:endParaRPr lang="nl-NL" dirty="0"/>
          </a:p>
          <a:p>
            <a:pPr lvl="0"/>
            <a:endParaRPr lang="nl-NL" dirty="0"/>
          </a:p>
        </p:txBody>
      </p:sp>
      <p:sp>
        <p:nvSpPr>
          <p:cNvPr id="19" name="Tijdelijke aanduiding voor grafiek 18"/>
          <p:cNvSpPr>
            <a:spLocks noGrp="1"/>
          </p:cNvSpPr>
          <p:nvPr>
            <p:ph type="chart" sz="quarter" idx="14"/>
          </p:nvPr>
        </p:nvSpPr>
        <p:spPr>
          <a:xfrm>
            <a:off x="4932043" y="1490739"/>
            <a:ext cx="3240087" cy="259318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0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voor losse plaatjes/grafieke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0" y="95157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3"/>
          <p:cNvSpPr>
            <a:spLocks noGrp="1"/>
          </p:cNvSpPr>
          <p:nvPr>
            <p:ph type="title" hasCustomPrompt="1"/>
          </p:nvPr>
        </p:nvSpPr>
        <p:spPr>
          <a:xfrm>
            <a:off x="179514" y="465517"/>
            <a:ext cx="8424936" cy="385119"/>
          </a:xfrm>
        </p:spPr>
        <p:txBody>
          <a:bodyPr>
            <a:noAutofit/>
          </a:bodyPr>
          <a:lstStyle>
            <a:lvl1pPr algn="l">
              <a:defRPr sz="24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 voor losse plaatjes/grafieken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1383471"/>
            <a:ext cx="4464496" cy="1080269"/>
          </a:xfrm>
        </p:spPr>
        <p:txBody>
          <a:bodyPr>
            <a:normAutofit/>
          </a:bodyPr>
          <a:lstStyle>
            <a:lvl1pPr marL="457165" indent="-457165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892" indent="-285728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0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template met AM en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94572"/>
            <a:ext cx="1872208" cy="205160"/>
          </a:xfrm>
          <a:prstGeom prst="rect">
            <a:avLst/>
          </a:prstGeom>
        </p:spPr>
      </p:pic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228509" y="556723"/>
            <a:ext cx="4950770" cy="513492"/>
          </a:xfrm>
        </p:spPr>
        <p:txBody>
          <a:bodyPr>
            <a:norm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146497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E403-8BA5-7E48-8D9F-841937C7B5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411510"/>
            <a:ext cx="52920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0" y="95157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197294" y="411510"/>
            <a:ext cx="4950770" cy="385119"/>
          </a:xfrm>
        </p:spPr>
        <p:txBody>
          <a:bodyPr>
            <a:noAutofit/>
          </a:bodyPr>
          <a:lstStyle>
            <a:lvl1pPr algn="l">
              <a:defRPr sz="26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Hoofdstuk 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3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ullets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426913"/>
            <a:ext cx="5292080" cy="214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0" y="95157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3"/>
          <p:cNvSpPr>
            <a:spLocks noGrp="1"/>
          </p:cNvSpPr>
          <p:nvPr>
            <p:ph type="title" hasCustomPrompt="1"/>
          </p:nvPr>
        </p:nvSpPr>
        <p:spPr>
          <a:xfrm>
            <a:off x="228509" y="417542"/>
            <a:ext cx="4950770" cy="385119"/>
          </a:xfrm>
        </p:spPr>
        <p:txBody>
          <a:bodyPr>
            <a:no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</a:t>
            </a:r>
          </a:p>
        </p:txBody>
      </p:sp>
      <p:sp>
        <p:nvSpPr>
          <p:cNvPr id="19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86" y="951570"/>
            <a:ext cx="5012878" cy="1080269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ullets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1491630"/>
            <a:ext cx="5292080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0" y="2031690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79512" y="1599642"/>
            <a:ext cx="4950770" cy="385119"/>
          </a:xfrm>
        </p:spPr>
        <p:txBody>
          <a:bodyPr>
            <a:no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2031690"/>
            <a:ext cx="5012878" cy="1080269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voor losse plaatjes/grafieke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0" y="95157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3"/>
          <p:cNvSpPr>
            <a:spLocks noGrp="1"/>
          </p:cNvSpPr>
          <p:nvPr>
            <p:ph type="title" hasCustomPrompt="1"/>
          </p:nvPr>
        </p:nvSpPr>
        <p:spPr>
          <a:xfrm>
            <a:off x="179512" y="465516"/>
            <a:ext cx="8424936" cy="385119"/>
          </a:xfrm>
        </p:spPr>
        <p:txBody>
          <a:bodyPr>
            <a:noAutofit/>
          </a:bodyPr>
          <a:lstStyle>
            <a:lvl1pPr algn="l">
              <a:defRPr sz="24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 voor losse plaatjes/grafieken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1383469"/>
            <a:ext cx="4464496" cy="1080269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Sub </a:t>
            </a:r>
            <a:r>
              <a:rPr 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bullet</a:t>
            </a:r>
            <a:endParaRPr lang="nl-NL" dirty="0"/>
          </a:p>
          <a:p>
            <a:pPr lvl="0"/>
            <a:endParaRPr lang="nl-NL" dirty="0"/>
          </a:p>
        </p:txBody>
      </p:sp>
      <p:sp>
        <p:nvSpPr>
          <p:cNvPr id="19" name="Tijdelijke aanduiding voor grafiek 18"/>
          <p:cNvSpPr>
            <a:spLocks noGrp="1"/>
          </p:cNvSpPr>
          <p:nvPr>
            <p:ph type="chart" sz="quarter" idx="14"/>
          </p:nvPr>
        </p:nvSpPr>
        <p:spPr>
          <a:xfrm>
            <a:off x="4932041" y="1490737"/>
            <a:ext cx="3240087" cy="259318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0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voor losse plaatjes/grafieke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0" y="95157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3"/>
          <p:cNvSpPr>
            <a:spLocks noGrp="1"/>
          </p:cNvSpPr>
          <p:nvPr>
            <p:ph type="title" hasCustomPrompt="1"/>
          </p:nvPr>
        </p:nvSpPr>
        <p:spPr>
          <a:xfrm>
            <a:off x="179512" y="465516"/>
            <a:ext cx="8424936" cy="385119"/>
          </a:xfrm>
        </p:spPr>
        <p:txBody>
          <a:bodyPr>
            <a:noAutofit/>
          </a:bodyPr>
          <a:lstStyle>
            <a:lvl1pPr algn="l">
              <a:defRPr sz="24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Tekstpagina voor losse plaatjes/grafieken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1383469"/>
            <a:ext cx="4464496" cy="1080269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FF0000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 </a:t>
            </a:r>
            <a:r>
              <a:rPr lang="nl-NL" dirty="0" err="1"/>
              <a:t>bullet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template met AM en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228509" y="556723"/>
            <a:ext cx="4950770" cy="513492"/>
          </a:xfrm>
        </p:spPr>
        <p:txBody>
          <a:bodyPr>
            <a:normAutofit/>
          </a:bodyPr>
          <a:lstStyle>
            <a:lvl1pPr algn="l">
              <a:defRPr sz="24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191941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E403-8BA5-7E48-8D9F-841937C7B58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572"/>
            <a:ext cx="1872208" cy="2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 userDrawn="1"/>
        </p:nvSpPr>
        <p:spPr>
          <a:xfrm>
            <a:off x="454" y="411513"/>
            <a:ext cx="5300172" cy="1277267"/>
          </a:xfrm>
          <a:custGeom>
            <a:avLst/>
            <a:gdLst>
              <a:gd name="connsiteX0" fmla="*/ 0 w 5292080"/>
              <a:gd name="connsiteY0" fmla="*/ 0 h 1277273"/>
              <a:gd name="connsiteX1" fmla="*/ 5292080 w 5292080"/>
              <a:gd name="connsiteY1" fmla="*/ 0 h 1277273"/>
              <a:gd name="connsiteX2" fmla="*/ 5292080 w 5292080"/>
              <a:gd name="connsiteY2" fmla="*/ 1277273 h 1277273"/>
              <a:gd name="connsiteX3" fmla="*/ 0 w 5292080"/>
              <a:gd name="connsiteY3" fmla="*/ 1277273 h 1277273"/>
              <a:gd name="connsiteX4" fmla="*/ 0 w 5292080"/>
              <a:gd name="connsiteY4" fmla="*/ 0 h 1277273"/>
              <a:gd name="connsiteX0" fmla="*/ 0 w 5292080"/>
              <a:gd name="connsiteY0" fmla="*/ 0 h 1770887"/>
              <a:gd name="connsiteX1" fmla="*/ 5292080 w 5292080"/>
              <a:gd name="connsiteY1" fmla="*/ 0 h 1770887"/>
              <a:gd name="connsiteX2" fmla="*/ 5292080 w 5292080"/>
              <a:gd name="connsiteY2" fmla="*/ 1770887 h 1770887"/>
              <a:gd name="connsiteX3" fmla="*/ 0 w 5292080"/>
              <a:gd name="connsiteY3" fmla="*/ 1277273 h 1770887"/>
              <a:gd name="connsiteX4" fmla="*/ 0 w 5292080"/>
              <a:gd name="connsiteY4" fmla="*/ 0 h 1770887"/>
              <a:gd name="connsiteX0" fmla="*/ 8092 w 5300172"/>
              <a:gd name="connsiteY0" fmla="*/ 0 h 1770887"/>
              <a:gd name="connsiteX1" fmla="*/ 5300172 w 5300172"/>
              <a:gd name="connsiteY1" fmla="*/ 0 h 1770887"/>
              <a:gd name="connsiteX2" fmla="*/ 5300172 w 5300172"/>
              <a:gd name="connsiteY2" fmla="*/ 1770887 h 1770887"/>
              <a:gd name="connsiteX3" fmla="*/ 0 w 5300172"/>
              <a:gd name="connsiteY3" fmla="*/ 1770887 h 1770887"/>
              <a:gd name="connsiteX4" fmla="*/ 8092 w 5300172"/>
              <a:gd name="connsiteY4" fmla="*/ 0 h 17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0172" h="1770887">
                <a:moveTo>
                  <a:pt x="8092" y="0"/>
                </a:moveTo>
                <a:lnTo>
                  <a:pt x="5300172" y="0"/>
                </a:lnTo>
                <a:lnTo>
                  <a:pt x="5300172" y="1770887"/>
                </a:lnTo>
                <a:lnTo>
                  <a:pt x="0" y="1770887"/>
                </a:lnTo>
                <a:cubicBezTo>
                  <a:pt x="2697" y="1180591"/>
                  <a:pt x="5395" y="590296"/>
                  <a:pt x="80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91432" tIns="45717" rIns="91432" bIns="45717" rtlCol="0">
            <a:spAutoFit/>
          </a:bodyPr>
          <a:lstStyle/>
          <a:p>
            <a:pPr defTabSz="914330"/>
            <a:endParaRPr lang="nl-NL" sz="28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defTabSz="914330"/>
            <a: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1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nl-NL" sz="2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nl-NL" sz="28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0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lang="nl-NL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8546" y="703499"/>
            <a:ext cx="5292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942"/>
            <a:ext cx="2088232" cy="22883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97294" y="843560"/>
            <a:ext cx="4950770" cy="385119"/>
          </a:xfrm>
        </p:spPr>
        <p:txBody>
          <a:bodyPr>
            <a:noAutofit/>
          </a:bodyPr>
          <a:lstStyle>
            <a:lvl1pPr algn="l"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1221602"/>
            <a:ext cx="4968552" cy="4857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70307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4831B-6D6F-4ABB-970E-7A22D3412D10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2218" y="3833315"/>
            <a:ext cx="1368152" cy="42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5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7" r:id="rId7"/>
    <p:sldLayoutId id="214748367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fld id="{7ED4831B-6D6F-4ABB-970E-7A22D3412D10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330"/>
              <a:t>15-5-2017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2" y="4767263"/>
            <a:ext cx="2133600" cy="273844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fld id="{8D12FB39-F161-4941-95EA-6851505EB8D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33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2220" y="3833316"/>
            <a:ext cx="1368152" cy="42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ctr" defTabSz="9143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2" indent="-285728" algn="l" defTabSz="9143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2" indent="-228583" algn="l" defTabSz="9143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7" indent="-228583" algn="l" defTabSz="9143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2" indent="-228583" algn="l" defTabSz="9143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07" indent="-228583" algn="l" defTabSz="9143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1" indent="-228583" algn="l" defTabSz="9143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6" indent="-228583" algn="l" defTabSz="9143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0" indent="-228583" algn="l" defTabSz="9143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8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9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4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8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Visit</a:t>
            </a:r>
            <a:r>
              <a:rPr lang="nl-NL" dirty="0"/>
              <a:t> Amsterdam, </a:t>
            </a:r>
            <a:br>
              <a:rPr lang="nl-NL" dirty="0"/>
            </a:br>
            <a:r>
              <a:rPr lang="nl-NL" dirty="0"/>
              <a:t>See Holland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body" sz="quarter" idx="11"/>
          </p:nvPr>
        </p:nvSpPr>
        <p:spPr>
          <a:xfrm>
            <a:off x="179512" y="1365895"/>
            <a:ext cx="4968552" cy="485775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Boudewijn Bokdam, Amsterdam Marketing</a:t>
            </a:r>
          </a:p>
        </p:txBody>
      </p:sp>
    </p:spTree>
    <p:extLst>
      <p:ext uri="{BB962C8B-B14F-4D97-AF65-F5344CB8AC3E}">
        <p14:creationId xmlns:p14="http://schemas.microsoft.com/office/powerpoint/2010/main" val="22375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Target </a:t>
            </a:r>
            <a:r>
              <a:rPr lang="nl-NL" dirty="0" err="1">
                <a:solidFill>
                  <a:schemeClr val="bg1"/>
                </a:solidFill>
              </a:rPr>
              <a:t>groups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Ovaal 4"/>
          <p:cNvSpPr/>
          <p:nvPr/>
        </p:nvSpPr>
        <p:spPr>
          <a:xfrm>
            <a:off x="3095836" y="1633074"/>
            <a:ext cx="2880320" cy="2808313"/>
          </a:xfrm>
          <a:prstGeom prst="ellipse">
            <a:avLst/>
          </a:prstGeom>
          <a:solidFill>
            <a:srgbClr val="CFCF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30"/>
            <a:endParaRPr lang="nl-NL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Gelijkbenige driehoek 5"/>
          <p:cNvSpPr/>
          <p:nvPr/>
        </p:nvSpPr>
        <p:spPr>
          <a:xfrm>
            <a:off x="3383868" y="1650585"/>
            <a:ext cx="2376264" cy="208823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30"/>
            <a:r>
              <a:rPr lang="nl-NL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soul of the </a:t>
            </a:r>
            <a:r>
              <a:rPr lang="nl-NL" b="1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city</a:t>
            </a:r>
            <a:endParaRPr lang="nl-NL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330"/>
            <a:endParaRPr lang="nl-NL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995936" y="1138439"/>
            <a:ext cx="1325988" cy="461659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pPr defTabSz="914330"/>
            <a:r>
              <a:rPr lang="nl-NL" sz="2400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Visitors</a:t>
            </a:r>
            <a:endParaRPr lang="nl-NL" sz="24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976156" y="2694274"/>
            <a:ext cx="1672749" cy="461659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pPr defTabSz="914330"/>
            <a:r>
              <a:rPr lang="nl-NL" sz="2400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Residents</a:t>
            </a:r>
            <a:endParaRPr lang="nl-NL" sz="24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295636" y="2694701"/>
            <a:ext cx="1800200" cy="461659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r" defTabSz="914330"/>
            <a:r>
              <a:rPr lang="nl-NL" sz="24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Business</a:t>
            </a:r>
            <a:r>
              <a:rPr lang="nl-NL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9" name="Gelijkbenige driehoek 8"/>
          <p:cNvSpPr/>
          <p:nvPr/>
        </p:nvSpPr>
        <p:spPr>
          <a:xfrm>
            <a:off x="3347864" y="627534"/>
            <a:ext cx="2412268" cy="31112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 soul of the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city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995936" y="165875"/>
            <a:ext cx="1325988" cy="461659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Visitors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07" y="0"/>
            <a:ext cx="7360345" cy="51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E403-8BA5-7E48-8D9F-841937C7B58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" y="1491630"/>
            <a:ext cx="1795746" cy="205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211960" y="1563638"/>
            <a:ext cx="93610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nl-NL" sz="2000" b="1" dirty="0" err="1">
                <a:solidFill>
                  <a:schemeClr val="bg1"/>
                </a:solidFill>
              </a:rPr>
              <a:t>Region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860304" y="2643758"/>
            <a:ext cx="2088232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Amsterdam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857316" y="2355726"/>
            <a:ext cx="509906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nl-NL" sz="7200" b="1" dirty="0">
                <a:solidFill>
                  <a:schemeClr val="bg1"/>
                </a:solidFill>
              </a:rPr>
              <a:t>Amsterdam</a:t>
            </a:r>
          </a:p>
        </p:txBody>
      </p:sp>
    </p:spTree>
    <p:extLst>
      <p:ext uri="{BB962C8B-B14F-4D97-AF65-F5344CB8AC3E}">
        <p14:creationId xmlns:p14="http://schemas.microsoft.com/office/powerpoint/2010/main" val="32053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9073" r="12212" b="9807"/>
          <a:stretch/>
        </p:blipFill>
        <p:spPr bwMode="auto">
          <a:xfrm>
            <a:off x="-29666" y="625531"/>
            <a:ext cx="9320363" cy="41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5127303"/>
            <a:ext cx="2133600" cy="273844"/>
          </a:xfrm>
        </p:spPr>
        <p:txBody>
          <a:bodyPr/>
          <a:lstStyle/>
          <a:p>
            <a:fld id="{AFE7E403-8BA5-7E48-8D9F-841937C7B5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Ovaal 5"/>
          <p:cNvSpPr/>
          <p:nvPr/>
        </p:nvSpPr>
        <p:spPr>
          <a:xfrm>
            <a:off x="6803480" y="1630522"/>
            <a:ext cx="2449724" cy="1723630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New Land</a:t>
            </a:r>
          </a:p>
        </p:txBody>
      </p:sp>
      <p:sp>
        <p:nvSpPr>
          <p:cNvPr id="7" name="Ovaal 6"/>
          <p:cNvSpPr/>
          <p:nvPr/>
        </p:nvSpPr>
        <p:spPr>
          <a:xfrm rot="1061282">
            <a:off x="164203" y="759235"/>
            <a:ext cx="2259816" cy="2859357"/>
          </a:xfrm>
          <a:prstGeom prst="ellipse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 anchorCtr="0"/>
          <a:lstStyle/>
          <a:p>
            <a:pPr algn="ctr"/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>
            <a:off x="1110005" y="3378429"/>
            <a:ext cx="2449724" cy="172363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err="1">
                <a:solidFill>
                  <a:schemeClr val="bg1"/>
                </a:solidFill>
              </a:rPr>
              <a:t>Flowers</a:t>
            </a:r>
            <a:r>
              <a:rPr lang="nl-NL" sz="2400" b="1" dirty="0">
                <a:solidFill>
                  <a:schemeClr val="bg1"/>
                </a:solidFill>
              </a:rPr>
              <a:t> of Amsterdam</a:t>
            </a:r>
          </a:p>
        </p:txBody>
      </p:sp>
      <p:sp>
        <p:nvSpPr>
          <p:cNvPr id="9" name="Ovaal 8"/>
          <p:cNvSpPr/>
          <p:nvPr/>
        </p:nvSpPr>
        <p:spPr>
          <a:xfrm>
            <a:off x="4541441" y="2187443"/>
            <a:ext cx="2079696" cy="1016869"/>
          </a:xfrm>
          <a:prstGeom prst="ellipse">
            <a:avLst/>
          </a:prstGeom>
          <a:solidFill>
            <a:schemeClr val="tx2">
              <a:lumMod val="75000"/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Amsterdam </a:t>
            </a:r>
          </a:p>
        </p:txBody>
      </p:sp>
      <p:sp>
        <p:nvSpPr>
          <p:cNvPr id="10" name="Ovaal 9"/>
          <p:cNvSpPr/>
          <p:nvPr/>
        </p:nvSpPr>
        <p:spPr>
          <a:xfrm rot="169838">
            <a:off x="2369589" y="1003899"/>
            <a:ext cx="4612766" cy="1140131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1" name="Ovaal 10"/>
          <p:cNvSpPr/>
          <p:nvPr/>
        </p:nvSpPr>
        <p:spPr>
          <a:xfrm>
            <a:off x="2555776" y="2066704"/>
            <a:ext cx="1691462" cy="1016869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Haarlem</a:t>
            </a:r>
          </a:p>
        </p:txBody>
      </p:sp>
      <p:sp>
        <p:nvSpPr>
          <p:cNvPr id="12" name="Ovaal 11"/>
          <p:cNvSpPr/>
          <p:nvPr/>
        </p:nvSpPr>
        <p:spPr>
          <a:xfrm rot="903041">
            <a:off x="4607559" y="3387781"/>
            <a:ext cx="4231539" cy="1248258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87444" y="1867252"/>
            <a:ext cx="1613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Amsterdam Beach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783167" y="1343131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Old Holland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340055" y="3651870"/>
            <a:ext cx="2766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bg1"/>
                </a:solidFill>
              </a:rPr>
              <a:t>Castles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and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Gardens</a:t>
            </a:r>
            <a:r>
              <a:rPr lang="nl-NL" sz="2400" b="1" dirty="0">
                <a:solidFill>
                  <a:schemeClr val="bg1"/>
                </a:solidFill>
              </a:rPr>
              <a:t> of Amsterdam</a:t>
            </a:r>
          </a:p>
        </p:txBody>
      </p:sp>
    </p:spTree>
    <p:extLst>
      <p:ext uri="{BB962C8B-B14F-4D97-AF65-F5344CB8AC3E}">
        <p14:creationId xmlns:p14="http://schemas.microsoft.com/office/powerpoint/2010/main" val="22400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E403-8BA5-7E48-8D9F-841937C7B5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4788024" y="1658293"/>
            <a:ext cx="455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</a:rPr>
              <a:t>Muiderslot </a:t>
            </a:r>
            <a:r>
              <a:rPr lang="nl-NL" sz="4400" b="1" dirty="0" err="1">
                <a:solidFill>
                  <a:schemeClr val="bg1"/>
                </a:solidFill>
              </a:rPr>
              <a:t>Castle</a:t>
            </a:r>
            <a:endParaRPr lang="nl-NL" sz="4400" b="1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788024" y="1701264"/>
            <a:ext cx="4544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</a:rPr>
              <a:t>Amsterdam </a:t>
            </a:r>
            <a:r>
              <a:rPr lang="nl-NL" sz="4400" b="1" dirty="0" err="1">
                <a:solidFill>
                  <a:schemeClr val="bg1"/>
                </a:solidFill>
              </a:rPr>
              <a:t>Castle</a:t>
            </a:r>
            <a:r>
              <a:rPr lang="nl-NL" sz="4400" b="1" dirty="0">
                <a:solidFill>
                  <a:schemeClr val="bg1"/>
                </a:solidFill>
              </a:rPr>
              <a:t> Muiderslot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871233" y="329183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Number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foreign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visitors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b="1" dirty="0" err="1">
                <a:solidFill>
                  <a:srgbClr val="FF0000"/>
                </a:solidFill>
              </a:rPr>
              <a:t>doubled</a:t>
            </a:r>
            <a:endParaRPr lang="nl-N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7E403-8BA5-7E48-8D9F-841937C7B58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Public transport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sz="quarter" idx="13"/>
          </p:nvPr>
        </p:nvSpPr>
        <p:spPr>
          <a:xfrm>
            <a:off x="135186" y="951570"/>
            <a:ext cx="5156894" cy="162018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dirty="0" err="1"/>
              <a:t>One</a:t>
            </a:r>
            <a:r>
              <a:rPr lang="nl-NL" dirty="0"/>
              <a:t> public transport ticket </a:t>
            </a:r>
            <a:r>
              <a:rPr lang="nl-NL" dirty="0" err="1"/>
              <a:t>for</a:t>
            </a:r>
            <a:r>
              <a:rPr lang="nl-NL" dirty="0"/>
              <a:t> Amsterdam &amp; </a:t>
            </a:r>
            <a:r>
              <a:rPr lang="nl-NL" dirty="0" err="1"/>
              <a:t>Region</a:t>
            </a: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err="1"/>
              <a:t>Branded</a:t>
            </a:r>
            <a:r>
              <a:rPr lang="nl-NL" dirty="0"/>
              <a:t> </a:t>
            </a:r>
            <a:r>
              <a:rPr lang="nl-NL" dirty="0" err="1"/>
              <a:t>buslines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82" y="416426"/>
            <a:ext cx="2684322" cy="15121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83" y="2067694"/>
            <a:ext cx="2684322" cy="17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per 2016_16-9_breedbeeld formaa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000" b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Template per 2016_16-9_breedbeeld formaa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000" b="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per 2016_16-9_breedbeeld formaat</Template>
  <TotalTime>1895</TotalTime>
  <Words>509</Words>
  <Application>Microsoft Office PowerPoint</Application>
  <PresentationFormat>Diavoorstelling (16:9)</PresentationFormat>
  <Paragraphs>53</Paragraphs>
  <Slides>6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6</vt:i4>
      </vt:variant>
    </vt:vector>
  </HeadingPairs>
  <TitlesOfParts>
    <vt:vector size="8" baseType="lpstr">
      <vt:lpstr>Template per 2016_16-9_breedbeeld formaat</vt:lpstr>
      <vt:lpstr>1_Template per 2016_16-9_breedbeeld formaat</vt:lpstr>
      <vt:lpstr>Visit Amsterdam,  See Holland</vt:lpstr>
      <vt:lpstr>Target groups</vt:lpstr>
      <vt:lpstr>PowerPoint-presentatie</vt:lpstr>
      <vt:lpstr>PowerPoint-presentatie</vt:lpstr>
      <vt:lpstr>PowerPoint-presentatie</vt:lpstr>
      <vt:lpstr>Public transport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 Amsterdam, See Holland</dc:title>
  <dc:creator>Boudewijn Bokdam</dc:creator>
  <cp:lastModifiedBy>Boudewijn Bokdam</cp:lastModifiedBy>
  <cp:revision>74</cp:revision>
  <cp:lastPrinted>2016-09-23T09:54:20Z</cp:lastPrinted>
  <dcterms:created xsi:type="dcterms:W3CDTF">2016-09-19T07:41:46Z</dcterms:created>
  <dcterms:modified xsi:type="dcterms:W3CDTF">2017-05-15T05:57:59Z</dcterms:modified>
</cp:coreProperties>
</file>